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9" r:id="rId3"/>
    <p:sldId id="276" r:id="rId4"/>
    <p:sldId id="277" r:id="rId5"/>
    <p:sldId id="268" r:id="rId6"/>
    <p:sldId id="271" r:id="rId7"/>
    <p:sldId id="270" r:id="rId8"/>
    <p:sldId id="272" r:id="rId9"/>
    <p:sldId id="274" r:id="rId10"/>
    <p:sldId id="260" r:id="rId11"/>
    <p:sldId id="275" r:id="rId12"/>
    <p:sldId id="257" r:id="rId13"/>
    <p:sldId id="278" r:id="rId14"/>
    <p:sldId id="26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13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36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9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8345-B543-42CD-BAEE-E64641FAFE4F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4B40B2-3B29-46FF-B895-F25FE602B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gif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01" y="1947252"/>
            <a:ext cx="9920399" cy="978286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n-US" sz="8800" dirty="0" smtClean="0">
                <a:solidFill>
                  <a:schemeClr val="accent2"/>
                </a:solidFill>
              </a:rPr>
              <a:t> </a:t>
            </a:r>
            <a:r>
              <a:rPr lang="en-US" sz="8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endParaRPr lang="en-US" sz="8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569" y="2975144"/>
            <a:ext cx="9144000" cy="6486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 Coast Metallic and National Grid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934" y="4698942"/>
            <a:ext cx="5395784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Deborah Ehmann,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Craig Saperstein,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75" y="5118145"/>
            <a:ext cx="3175724" cy="50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93" y="5622289"/>
            <a:ext cx="2222501" cy="4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61" y="0"/>
            <a:ext cx="2310383" cy="184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7894" cy="71534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45" y="867747"/>
            <a:ext cx="7838706" cy="59902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social media and building a reliance on electronic mail to communicate with partners and the community as opposed to using paper products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on the importance of recycling within our office by installing a “back-of-paper” policy for printing 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Suppliers: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Strive to Connect with Local Suppliers in order to Minimize our Carbon Footprint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and Foster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artnerships with Environmentally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onscious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ompanies, such as National Grid and Wesco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20" y="3732245"/>
            <a:ext cx="2384933" cy="309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68990" y="2784465"/>
            <a:ext cx="3344754" cy="25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88843" cy="881449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National Grid Projects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1" y="1484811"/>
            <a:ext cx="8596668" cy="37755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8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SWITCHES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PLUG 12 LOCK 0-RINGS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ELBOW WELD 45 DEGREE LONG RADIUS STEE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BOLTS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 SLEEVE THROUGH FOUNDATION 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CAP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DUST CAPS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PULL/GRIP LEVER TAPERED DISC GLOBE VALVES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HYDROLIC COMPONENTS – VALVE 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LIMITORQUE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COVER GASKET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INLET VALVE GEAR 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GASKET VALVE SEAT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Y-CLEVIS EYE HARDWARE FITTINGS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3/8 PIPE CARBON STEEL- SCHEDULE 40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</a:t>
            </a:r>
            <a:endParaRPr lang="en-US" sz="4800" dirty="0" smtClean="0"/>
          </a:p>
          <a:p>
            <a:pPr>
              <a:buFontTx/>
              <a:buChar char="-"/>
            </a:pP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  <a:p>
            <a:pPr>
              <a:buFontTx/>
              <a:buChar char="-"/>
            </a:pPr>
            <a:endParaRPr lang="en-US" sz="4800" dirty="0" smtClean="0"/>
          </a:p>
          <a:p>
            <a:pPr>
              <a:buFontTx/>
              <a:buChar char="-"/>
            </a:pPr>
            <a:r>
              <a:rPr lang="en-US" sz="48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3282" y="944603"/>
            <a:ext cx="691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BROOKLYN UNION GAS – KEDNY – MAY 2013 – MARCH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1135" y="1515589"/>
            <a:ext cx="508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$11,485.90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28" y="5768612"/>
            <a:ext cx="771525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75" y="3747912"/>
            <a:ext cx="1835129" cy="134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24" y="2266592"/>
            <a:ext cx="1371600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35" y="2125903"/>
            <a:ext cx="1379608" cy="1379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17" y="3880705"/>
            <a:ext cx="1379608" cy="1379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95" y="5460361"/>
            <a:ext cx="1334401" cy="10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89233" cy="8003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Grid:</a:t>
            </a:r>
            <a:b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474237"/>
            <a:ext cx="8976049" cy="53837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“Doing the Right Thing”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Recognized as Company with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Ethical Standards for Many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Providing Safe, Efficient, Reliable Energy to the Customers and Communities they Serve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Reducing the Causes and Impact of Climate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 to Working with Governments and Regulators in the U.S. and the U.K. Regarding Energy Policy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Personal and Work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Lineman Safety Day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 Code of Conduct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Supplier Diversity / WBE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42358"/>
            <a:ext cx="967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Company we Respect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67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97081" cy="88144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 Offerings: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96" y="1328567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NMBC Executive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Class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Utility Customer Experience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OGS Wesco State Contract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to $5MM for Projects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WBE-DBE Certified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WBE-DBE Goals on Contracts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Supplier Diversity </a:t>
            </a:r>
          </a:p>
        </p:txBody>
      </p:sp>
    </p:spTree>
    <p:extLst>
      <p:ext uri="{BB962C8B-B14F-4D97-AF65-F5344CB8AC3E}">
        <p14:creationId xmlns:p14="http://schemas.microsoft.com/office/powerpoint/2010/main" val="42753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07894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6" y="902170"/>
            <a:ext cx="7749061" cy="57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33470" cy="68374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14" y="839755"/>
            <a:ext cx="8596668" cy="60182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 of Electrical, Cable, Data, Security and Safety Products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Capability Statement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Incorporated Since 2001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 up to $5MM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2" y="4963886"/>
            <a:ext cx="4177085" cy="1894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" y="2059821"/>
            <a:ext cx="4035489" cy="1834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33" y="1929377"/>
            <a:ext cx="3969487" cy="29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39943" cy="98904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Provide: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983392"/>
          <a:ext cx="9545216" cy="587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11"/>
                <a:gridCol w="3141411"/>
                <a:gridCol w="3262394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COMM - SECURITY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Protection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Conduit &amp; Raceways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Solutions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Situational Protection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Boxes &amp; Enclosures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Optic Solutions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Fittings, Wire &amp;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Cable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Racks,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Cabinets, Tools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Signage - Training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Surge,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Protection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 MGT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Aid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Termination, Tape, Data Comm., Electronics Dem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Volt Spec. Wire &amp; Cable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Slicing &amp; Marking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Security Solution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Wiring Devices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AV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Lamps, Fixtures, Ballasts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Solutions, Installation Supplies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Elec. Dist. Equip.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Secure Network Solutions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Controls, Relays,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Timers, Transformers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Dist.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Prot. &amp; Cooling OSP Products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56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 &amp; Tester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Solutions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&amp; Maintenance Supplies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Equipment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6612"/>
            <a:ext cx="3079030" cy="25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Certifications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7422"/>
            <a:ext cx="8596668" cy="3880773"/>
          </a:xfrm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1" y="3468624"/>
            <a:ext cx="2424492" cy="1385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3" y="5106122"/>
            <a:ext cx="2559265" cy="1751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9" y="1389205"/>
            <a:ext cx="2778082" cy="1755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0236" y="1488019"/>
            <a:ext cx="6058439" cy="4681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79" y="3828780"/>
            <a:ext cx="3023714" cy="1325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43" y="5504912"/>
            <a:ext cx="3820525" cy="716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28" y="6243435"/>
            <a:ext cx="25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MSW-BE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2498" cy="117344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Valued Customers: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98" y="1018522"/>
            <a:ext cx="3837777" cy="1130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2" y="5082746"/>
            <a:ext cx="3157216" cy="548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8" y="4447107"/>
            <a:ext cx="1140387" cy="1140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76" y="3417622"/>
            <a:ext cx="2733675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02" y="3225084"/>
            <a:ext cx="1168137" cy="1168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" y="5789126"/>
            <a:ext cx="3523065" cy="9891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49" y="2148534"/>
            <a:ext cx="1381417" cy="1355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66" y="4524535"/>
            <a:ext cx="2283016" cy="985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35" y="2352780"/>
            <a:ext cx="2091479" cy="501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59" y="5795696"/>
            <a:ext cx="4167233" cy="982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37" y="4462398"/>
            <a:ext cx="2575163" cy="62244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3" y="1107943"/>
            <a:ext cx="2705562" cy="2705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3284868"/>
            <a:ext cx="1633055" cy="991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2" y="2664359"/>
            <a:ext cx="1651687" cy="165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75" y="2191964"/>
            <a:ext cx="1475863" cy="15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94"/>
            <a:ext cx="9391135" cy="62607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 Reliability: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107" y="1361385"/>
            <a:ext cx="8895061" cy="54966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GRID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Grid: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* Brooklyn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Gas-KEDNY (May 2013-March 2015)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UTILITY EXPERIENCE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 Power Authority: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* Massena New York (April 2013-May 2014)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Atlantic Communications Systems Construction Corporation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(October 2001-Present)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*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Cablevision –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Lightpath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Verizon - MCI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Bayview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Custom Communications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Tritech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Communications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Edison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* Pending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249" y="765245"/>
            <a:ext cx="287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00" y="4833570"/>
            <a:ext cx="1249719" cy="1249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39904" cy="64529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Projects: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33" y="793103"/>
            <a:ext cx="4264090" cy="665272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Sciame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Construction: $1,235,000.00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Fixtures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MTA-NYCT: $64,220.00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Cable, Adjustable Security Seals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MTA-NYCT: $9,000.00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  – One Conductor  #12 AWG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Strands Copper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MTA-Bus Company: $76,050.00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Cable, Adjustable Security Seals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78" y="1556213"/>
            <a:ext cx="822579" cy="822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6500" y="1155640"/>
            <a:ext cx="6096000" cy="46833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DCAS (Department of Citywide Administrative Service): $25,000.00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and Accessories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SCWA (Suffolk County Water Authority): $18.547.91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Timers,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Cycleflex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Hour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NYC Department of Sanitation: $1,978.68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Couplings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60" y="3247881"/>
            <a:ext cx="2434663" cy="969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18" y="1556213"/>
            <a:ext cx="1535404" cy="126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0" y="3602572"/>
            <a:ext cx="1639968" cy="1311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81" y="5560770"/>
            <a:ext cx="1587759" cy="11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3514" cy="74964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Successes: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0919"/>
            <a:ext cx="8608541" cy="443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46" y="3684897"/>
            <a:ext cx="2228664" cy="1817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49643"/>
            <a:ext cx="4683968" cy="6137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64998" y="1939777"/>
            <a:ext cx="3646942" cy="624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98" y="80069"/>
            <a:ext cx="4528093" cy="3498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59" y="858857"/>
            <a:ext cx="3471285" cy="26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29192" cy="90195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Vision For East Coast Metallic: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28" y="1068907"/>
            <a:ext cx="8596668" cy="569578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National Grid and Wesco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Delivering a Quality Product at a Competitive Price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Con Edison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Broadening my Relationship with NYPA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Broadening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Relationship with the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SUNY Stony Brook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Wesco OGS State Contract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CUNY System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Fostering my Relationship with the Tappan Zee Bridge Project/DBE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30" y="4627982"/>
            <a:ext cx="5144862" cy="1353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30" y="4581968"/>
            <a:ext cx="1583718" cy="1035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30" y="926928"/>
            <a:ext cx="2070770" cy="609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98" y="1983440"/>
            <a:ext cx="2642956" cy="726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38" y="1653945"/>
            <a:ext cx="2583587" cy="1920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40" y="3017741"/>
            <a:ext cx="1929647" cy="14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671</Words>
  <Application>Microsoft Office PowerPoint</Application>
  <PresentationFormat>Widescreen</PresentationFormat>
  <Paragraphs>191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Facet</vt:lpstr>
      <vt:lpstr>Growing Partnership</vt:lpstr>
      <vt:lpstr>Who We Are:</vt:lpstr>
      <vt:lpstr>What We Provide:</vt:lpstr>
      <vt:lpstr>Certifications:</vt:lpstr>
      <vt:lpstr>Our Valued Customers:</vt:lpstr>
      <vt:lpstr>Proven Reliability:</vt:lpstr>
      <vt:lpstr>Recent Projects:</vt:lpstr>
      <vt:lpstr>Recent Successes:</vt:lpstr>
      <vt:lpstr>Future Vision For East Coast Metallic:</vt:lpstr>
      <vt:lpstr>Sustainability:</vt:lpstr>
      <vt:lpstr>Previous National Grid Projects</vt:lpstr>
      <vt:lpstr>National Grid: </vt:lpstr>
      <vt:lpstr>Value Added Offerings: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Partnership</dc:title>
  <dc:creator>Deborah Ehmann</dc:creator>
  <cp:lastModifiedBy>Deborah Ehmann</cp:lastModifiedBy>
  <cp:revision>60</cp:revision>
  <cp:lastPrinted>2015-06-11T13:30:12Z</cp:lastPrinted>
  <dcterms:created xsi:type="dcterms:W3CDTF">2015-06-08T17:27:44Z</dcterms:created>
  <dcterms:modified xsi:type="dcterms:W3CDTF">2015-06-24T16:45:08Z</dcterms:modified>
</cp:coreProperties>
</file>